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4" r:id="rId12"/>
    <p:sldId id="273" r:id="rId13"/>
    <p:sldId id="267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8" r:id="rId25"/>
    <p:sldId id="269" r:id="rId26"/>
    <p:sldId id="270" r:id="rId27"/>
    <p:sldId id="271" r:id="rId28"/>
    <p:sldId id="275" r:id="rId29"/>
    <p:sldId id="27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5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E0F739-8CF1-460C-BFED-22B866DABE1B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B71D15C-317B-447D-B44E-9E1A0915ECD9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785794"/>
            <a:ext cx="8072494" cy="4853006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  <a:latin typeface="Arial Black" pitchFamily="34" charset="0"/>
                <a:cs typeface="Gautami" pitchFamily="2"/>
              </a:rPr>
              <a:t>¿QUÉ ES LA ESCUELA MULTIGRADO?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Es la escuela incompleta, donde un maestro atiende con unidad de trabajo a un grupo de niños de distintas edades, grados y niveles de conocimiento cumpliendo el ciclo primario o completo. </a:t>
            </a:r>
            <a:r>
              <a:rPr lang="es-ES" sz="2800" u="sng" dirty="0" smtClean="0">
                <a:solidFill>
                  <a:schemeClr val="tx1"/>
                </a:solidFill>
              </a:rPr>
              <a:t>(Definición técnica)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Por otro lado, es necesario decir que es una de las responsabilidades más importantes de la educación, por su grado de complejidad y entrega. 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8429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EVIDENCIAS</a:t>
            </a:r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786214" cy="26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000100" y="428625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FOMENTAR LA ACEPTACIÓN GRUPAL, SIN DISTINCIÓN DE EDAD, DISCAPACIDAD NI SEXO. (INCLUSIÓN)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86380" y="157161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TOMAR EN CUENTA LOS MATERIALES QUE BRINDA EL CONTEXTO. LES AGRADA A LOS NIÑOS.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1221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738958" y="2619100"/>
            <a:ext cx="45953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85786" y="357187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BUSCAR LA UNIÓN Y TRABAJO  GRUPAL.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715008" y="428604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TOMAR EN CUENTA A LOS ALUMNOS CON NECESIDADES EDUCATIVAS ESPECIALES.</a:t>
            </a:r>
            <a:endParaRPr lang="es-E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86280" cy="303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500594" cy="31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71472" y="371475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 PUEDE TRABAJAR CON MONITORES, PERO TIENE SUS DESVENTAJAS. (SISTEMA DE FICHAS)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286380" y="1643050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DELEGAR RESPONSABILIDADES A TODOS LOS ALUMNOS PARA FORTALECER LA SEGURIDAD Y EL RESPETO</a:t>
            </a:r>
            <a:endParaRPr lang="es-E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14290"/>
            <a:ext cx="7929618" cy="628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Gautami" pitchFamily="2"/>
              </a:rPr>
              <a:t>VINCULACIÓN</a:t>
            </a:r>
          </a:p>
          <a:p>
            <a:pPr algn="just">
              <a:buNone/>
            </a:pPr>
            <a:r>
              <a:rPr lang="es-ES" sz="2400" b="1" dirty="0" smtClean="0">
                <a:latin typeface="Calibri" pitchFamily="34" charset="0"/>
                <a:cs typeface="Gautami" pitchFamily="2"/>
              </a:rPr>
              <a:t>Asignatura: Español                   Tercer grado: Directorio</a:t>
            </a:r>
          </a:p>
          <a:p>
            <a:pPr algn="just">
              <a:buNone/>
            </a:pPr>
            <a:r>
              <a:rPr lang="es-ES" sz="2400" b="1" dirty="0" smtClean="0">
                <a:latin typeface="Calibri" pitchFamily="34" charset="0"/>
                <a:cs typeface="Gautami" pitchFamily="2"/>
              </a:rPr>
              <a:t>                                           Cuarto grado: Siglas y abreviaturas</a:t>
            </a:r>
          </a:p>
          <a:p>
            <a:pPr algn="ctr">
              <a:buNone/>
            </a:pPr>
            <a:r>
              <a:rPr lang="es-ES" sz="2400" b="1" dirty="0" smtClean="0">
                <a:latin typeface="Calibri" pitchFamily="34" charset="0"/>
                <a:cs typeface="Gautami" pitchFamily="2"/>
              </a:rPr>
              <a:t>ACTIVIDADES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Explicar lo que debe llevar un directorio.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Recordar el uso de mayúsculas en nombres de personas, ciudades, etc.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Salir a las casas vecinas de la escuela y preguntar la dirección completa de cada una.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 Analizar la información y socializar el porqué de los datos.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Recopilar la información obtenida en un directorio previamente hecho.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Formar en equipos y entregar un recibo de luz a cada uno.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Conocer la información que se encuentra en él.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Buscar algunas abreviaturas.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Anotar e investigar su significado.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Comentar el por qué de ellas.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Compartir los recibos a los diferentes equipos.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Investigar lo que son las siglas.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Cuestionar ¿observan alguna sigla? ¿Qué creen que significa CFE?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Investigar en libros otras siglas.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Comentar y socializar.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Gautami" pitchFamily="2"/>
              </a:rPr>
              <a:t>Entregar una ficha con actividades de cierre.</a:t>
            </a:r>
          </a:p>
          <a:p>
            <a:pPr algn="just"/>
            <a:r>
              <a:rPr lang="es-ES" sz="1800" b="1" u="sng" dirty="0" smtClean="0">
                <a:latin typeface="Calibri" pitchFamily="34" charset="0"/>
                <a:cs typeface="Gautami" pitchFamily="2"/>
              </a:rPr>
              <a:t>Es necesario tener lo que se va a trabajar, por que la improvisación no es buena. Puede existir un descontrol mayor. La evaluación puede ser de manera individual o en equipo según su participación.</a:t>
            </a:r>
          </a:p>
          <a:p>
            <a:pPr algn="just"/>
            <a:endParaRPr lang="es-ES" sz="1800" b="1" dirty="0" smtClean="0">
              <a:latin typeface="Calibri" pitchFamily="34" charset="0"/>
              <a:cs typeface="Gautami" pitchFamily="2"/>
            </a:endParaRPr>
          </a:p>
          <a:p>
            <a:pPr algn="just"/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08" y="333375"/>
            <a:ext cx="4301422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88912"/>
            <a:ext cx="4491132" cy="61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19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350"/>
            <a:ext cx="4661527" cy="612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16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16" y="333375"/>
            <a:ext cx="4510767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3" y="260350"/>
            <a:ext cx="445987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414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588593" cy="612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9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428604"/>
            <a:ext cx="7829576" cy="56975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rgbClr val="FF0000"/>
                </a:solidFill>
                <a:latin typeface="Calibri" pitchFamily="34" charset="0"/>
                <a:cs typeface="Gautami" pitchFamily="2"/>
              </a:rPr>
              <a:t>¿QUÉ DIFICULTADES ENFRENTA MI ESCUELA?</a:t>
            </a:r>
          </a:p>
          <a:p>
            <a:pPr algn="just"/>
            <a:r>
              <a:rPr lang="es-ES" dirty="0" smtClean="0"/>
              <a:t>Organización del tiempo escolar.</a:t>
            </a:r>
          </a:p>
          <a:p>
            <a:pPr algn="just"/>
            <a:r>
              <a:rPr lang="es-ES" dirty="0" smtClean="0"/>
              <a:t>Infraestructura deficiente.</a:t>
            </a:r>
          </a:p>
          <a:p>
            <a:pPr algn="just"/>
            <a:r>
              <a:rPr lang="es-ES" dirty="0" smtClean="0"/>
              <a:t>Poco apoyo de padres y familia en actividades en casa.</a:t>
            </a:r>
          </a:p>
          <a:p>
            <a:pPr algn="just"/>
            <a:r>
              <a:rPr lang="es-ES" dirty="0" smtClean="0"/>
              <a:t>Contexto.</a:t>
            </a:r>
          </a:p>
          <a:p>
            <a:pPr algn="just"/>
            <a:r>
              <a:rPr lang="es-ES" dirty="0" smtClean="0"/>
              <a:t>Cambio de maestros constantemente.</a:t>
            </a:r>
          </a:p>
          <a:p>
            <a:pPr algn="just"/>
            <a:r>
              <a:rPr lang="es-ES" dirty="0" smtClean="0"/>
              <a:t>Baja motivación e interés por parte de alumnos.</a:t>
            </a:r>
          </a:p>
          <a:p>
            <a:pPr algn="just"/>
            <a:r>
              <a:rPr lang="es-ES" dirty="0" smtClean="0"/>
              <a:t>Docente sin interés, responsabilidad ni ética. Tal vez el más dañino. (General)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60350"/>
            <a:ext cx="4507468" cy="633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8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350"/>
            <a:ext cx="4553676" cy="64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350"/>
            <a:ext cx="4704110" cy="633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7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88913"/>
            <a:ext cx="4765852" cy="640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0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428604"/>
            <a:ext cx="7643866" cy="56578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s-ES" sz="3800" dirty="0" smtClean="0">
                <a:solidFill>
                  <a:schemeClr val="accent1">
                    <a:lumMod val="75000"/>
                  </a:schemeClr>
                </a:solidFill>
                <a:cs typeface="Gautami" pitchFamily="2"/>
              </a:rPr>
              <a:t>¿A QUÉ ME ENFRENTO PARA QUE MIS ALUMNOS APRENDAN?</a:t>
            </a:r>
          </a:p>
          <a:p>
            <a:pPr algn="just"/>
            <a:r>
              <a:rPr lang="es-ES" dirty="0" smtClean="0"/>
              <a:t>La heterogeneidad de los grupos.</a:t>
            </a:r>
          </a:p>
          <a:p>
            <a:pPr algn="just"/>
            <a:r>
              <a:rPr lang="es-ES" dirty="0" smtClean="0"/>
              <a:t>Necesidades Educativas Especiales.</a:t>
            </a:r>
          </a:p>
          <a:p>
            <a:pPr algn="just"/>
            <a:r>
              <a:rPr lang="es-ES" dirty="0" smtClean="0"/>
              <a:t>Lectura deficiente. (Para combatirla utilizo el formato de lectura bimestral)</a:t>
            </a:r>
          </a:p>
          <a:p>
            <a:pPr algn="just"/>
            <a:r>
              <a:rPr lang="es-ES" dirty="0" smtClean="0"/>
              <a:t>Escritura deficiente. (Promuevo la producción de textos diversos)</a:t>
            </a:r>
          </a:p>
          <a:p>
            <a:pPr algn="just"/>
            <a:r>
              <a:rPr lang="es-ES" dirty="0" smtClean="0"/>
              <a:t>Poco respeto de alumno-alumno, alumno-maestro, alumno-padre de familia y padre- maestro.</a:t>
            </a:r>
          </a:p>
          <a:p>
            <a:pPr algn="just"/>
            <a:r>
              <a:rPr lang="es-ES" dirty="0" smtClean="0"/>
              <a:t>Contexto negativo que influye demasiado en la vida diaria de la comunidad.</a:t>
            </a:r>
          </a:p>
          <a:p>
            <a:pPr algn="just"/>
            <a:r>
              <a:rPr lang="es-ES" dirty="0" smtClean="0"/>
              <a:t>En ocasiones las dificultades se encuentran en los padres de familia, pues se muestran renuentes al trabajo con sus hijos, anteponen otras actividades y dicen no tener tiempo. </a:t>
            </a:r>
          </a:p>
          <a:p>
            <a:pPr algn="just"/>
            <a:r>
              <a:rPr lang="es-ES" dirty="0" smtClean="0"/>
              <a:t>Costumbres de apatía hacia el trabajo.</a:t>
            </a:r>
          </a:p>
          <a:p>
            <a:pPr algn="just"/>
            <a:r>
              <a:rPr lang="es-ES" dirty="0" smtClean="0"/>
              <a:t>Poca disposición.</a:t>
            </a:r>
          </a:p>
          <a:p>
            <a:pPr algn="just"/>
            <a:r>
              <a:rPr lang="es-ES" dirty="0" smtClean="0"/>
              <a:t>Poca información general y un razonamiento matemático bajo.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428604"/>
            <a:ext cx="7643866" cy="56578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dirty="0" smtClean="0"/>
              <a:t>MÉTODO APLICADO EN MULTIGRADO</a:t>
            </a:r>
          </a:p>
          <a:p>
            <a:pPr algn="ctr">
              <a:buNone/>
            </a:pPr>
            <a:r>
              <a:rPr lang="es-ES" b="1" u="sng" dirty="0" smtClean="0"/>
              <a:t>SISTEMA DE FICHAS</a:t>
            </a:r>
            <a:r>
              <a:rPr lang="es-ES" dirty="0" smtClean="0"/>
              <a:t> </a:t>
            </a:r>
          </a:p>
          <a:p>
            <a:pPr algn="just">
              <a:buNone/>
            </a:pPr>
            <a:r>
              <a:rPr lang="es-ES" dirty="0" smtClean="0"/>
              <a:t> Tiene una adaptación analítica o sintética a objetivos específicos, se practica el intercambio de ideas, acumulación de opiniones, </a:t>
            </a:r>
            <a:r>
              <a:rPr lang="es-ES" dirty="0" smtClean="0"/>
              <a:t>clasificación de </a:t>
            </a:r>
            <a:r>
              <a:rPr lang="es-ES" dirty="0" smtClean="0"/>
              <a:t>información, revisión directa y manejo de situaciones </a:t>
            </a:r>
            <a:r>
              <a:rPr lang="es-ES" dirty="0" smtClean="0"/>
              <a:t>diferentes, </a:t>
            </a:r>
            <a:r>
              <a:rPr lang="es-ES" dirty="0" smtClean="0"/>
              <a:t>entre ellas disciplina.</a:t>
            </a:r>
          </a:p>
          <a:p>
            <a:pPr algn="just">
              <a:buNone/>
            </a:pPr>
            <a:r>
              <a:rPr lang="es-ES" dirty="0" smtClean="0"/>
              <a:t>Permite el acercamiento con los alumnos y un trato más directo con ellos.  Apoyando y aprovechando el tiempo.   </a:t>
            </a:r>
          </a:p>
          <a:p>
            <a:pPr algn="just">
              <a:buNone/>
            </a:pPr>
            <a:endParaRPr lang="es-ES" sz="5400" dirty="0" smtClean="0"/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428604"/>
            <a:ext cx="7643866" cy="565785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dirty="0" smtClean="0">
                <a:solidFill>
                  <a:srgbClr val="000066"/>
                </a:solidFill>
                <a:cs typeface="Gautami" pitchFamily="2"/>
              </a:rPr>
              <a:t>FORMAS DE INSTRUCCIÓN Y EVALUACIÓN</a:t>
            </a:r>
          </a:p>
          <a:p>
            <a:pPr algn="just"/>
            <a:r>
              <a:rPr lang="es-ES" dirty="0" smtClean="0"/>
              <a:t>Las asignaturas de todos los grados tienen la misma función de ser prácticas y completamente permisibles para la adecuación e implantación de actividades que por más sencillas que parezcan, conserven el sentido y propósito de la asignatura. Se deben variar los lugares de instrucción, relacionarse con su medio y evitar el fastidio. De esa manera, se fortalece el interés y aplicación de los niños para el aprendizaje y no se desvía su atención.</a:t>
            </a:r>
          </a:p>
          <a:p>
            <a:pPr algn="just"/>
            <a:r>
              <a:rPr lang="es-ES" dirty="0" smtClean="0"/>
              <a:t>Olimpiadas de asignaturas.</a:t>
            </a:r>
          </a:p>
          <a:p>
            <a:pPr algn="just"/>
            <a:r>
              <a:rPr lang="es-ES" dirty="0" smtClean="0"/>
              <a:t>Evaluación lúdica. (globos y concursos como 100 mexicanos dijeron)</a:t>
            </a:r>
          </a:p>
          <a:p>
            <a:pPr algn="just"/>
            <a:r>
              <a:rPr lang="es-ES" dirty="0" err="1" smtClean="0"/>
              <a:t>Coevaluación</a:t>
            </a:r>
            <a:r>
              <a:rPr lang="es-ES" dirty="0" smtClean="0"/>
              <a:t>. (Tutores)</a:t>
            </a:r>
          </a:p>
          <a:p>
            <a:pPr algn="just"/>
            <a:endParaRPr lang="es-ES" dirty="0" smtClean="0"/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428604"/>
            <a:ext cx="7643866" cy="56578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dirty="0" smtClean="0">
                <a:solidFill>
                  <a:schemeClr val="accent3"/>
                </a:solidFill>
                <a:cs typeface="Gautami" pitchFamily="2"/>
              </a:rPr>
              <a:t>RESPONSABILIDADES</a:t>
            </a:r>
          </a:p>
          <a:p>
            <a:pPr algn="just"/>
            <a:r>
              <a:rPr lang="es-ES" dirty="0" smtClean="0"/>
              <a:t>Cubrir el programa.</a:t>
            </a:r>
          </a:p>
          <a:p>
            <a:pPr algn="just"/>
            <a:r>
              <a:rPr lang="es-ES" dirty="0" smtClean="0"/>
              <a:t>Mejorar el aprendizaje.</a:t>
            </a:r>
          </a:p>
          <a:p>
            <a:pPr algn="just"/>
            <a:r>
              <a:rPr lang="es-ES" dirty="0" smtClean="0"/>
              <a:t>Desarrollar habilidades.</a:t>
            </a:r>
          </a:p>
          <a:p>
            <a:pPr algn="just"/>
            <a:r>
              <a:rPr lang="es-ES" dirty="0" smtClean="0"/>
              <a:t>Cumplir con </a:t>
            </a:r>
            <a:r>
              <a:rPr lang="es-ES" dirty="0" smtClean="0"/>
              <a:t>otros </a:t>
            </a:r>
            <a:r>
              <a:rPr lang="es-ES" dirty="0" smtClean="0"/>
              <a:t>documentos y programas como:</a:t>
            </a:r>
          </a:p>
          <a:p>
            <a:pPr algn="just"/>
            <a:r>
              <a:rPr lang="es-ES" dirty="0" smtClean="0"/>
              <a:t>Escuelas de Tiempo Completo.</a:t>
            </a:r>
          </a:p>
          <a:p>
            <a:pPr algn="just"/>
            <a:r>
              <a:rPr lang="es-ES" dirty="0" smtClean="0"/>
              <a:t>Administrativas. (Dirección)</a:t>
            </a:r>
          </a:p>
          <a:p>
            <a:pPr algn="just"/>
            <a:r>
              <a:rPr lang="es-ES" dirty="0" smtClean="0"/>
              <a:t>Concursos diversos.</a:t>
            </a:r>
          </a:p>
          <a:p>
            <a:pPr algn="just"/>
            <a:r>
              <a:rPr lang="es-ES" dirty="0" smtClean="0"/>
              <a:t>PEC.</a:t>
            </a:r>
          </a:p>
          <a:p>
            <a:pPr algn="just"/>
            <a:r>
              <a:rPr lang="es-ES" dirty="0" smtClean="0"/>
              <a:t>AGE.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428604"/>
            <a:ext cx="7643866" cy="56578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cs typeface="Gautami" pitchFamily="2"/>
              </a:rPr>
              <a:t>MI EXPERIENCIA DOCENTE</a:t>
            </a:r>
          </a:p>
          <a:p>
            <a:pPr algn="just"/>
            <a:r>
              <a:rPr lang="es-ES" dirty="0" smtClean="0"/>
              <a:t>Pastores de la Sierra, Valparaíso, </a:t>
            </a:r>
            <a:r>
              <a:rPr lang="es-ES" dirty="0" err="1" smtClean="0"/>
              <a:t>Zac.</a:t>
            </a:r>
            <a:r>
              <a:rPr lang="es-ES" dirty="0" smtClean="0"/>
              <a:t> (Unitaria)</a:t>
            </a:r>
          </a:p>
          <a:p>
            <a:pPr algn="just"/>
            <a:r>
              <a:rPr lang="es-ES" dirty="0" smtClean="0"/>
              <a:t>Ameca el Viejo, Valparaíso, </a:t>
            </a:r>
            <a:r>
              <a:rPr lang="es-ES" dirty="0" err="1" smtClean="0"/>
              <a:t>Zac.</a:t>
            </a:r>
            <a:r>
              <a:rPr lang="es-ES" dirty="0" smtClean="0"/>
              <a:t> (</a:t>
            </a:r>
            <a:r>
              <a:rPr lang="es-ES" dirty="0" err="1" smtClean="0"/>
              <a:t>Bidocente</a:t>
            </a:r>
            <a:r>
              <a:rPr lang="es-ES" dirty="0" smtClean="0"/>
              <a:t>)</a:t>
            </a:r>
          </a:p>
          <a:p>
            <a:pPr algn="just"/>
            <a:r>
              <a:rPr lang="es-ES" dirty="0" smtClean="0"/>
              <a:t>La Florida, Valparaíso, </a:t>
            </a:r>
            <a:r>
              <a:rPr lang="es-ES" dirty="0" err="1" smtClean="0"/>
              <a:t>Zac.</a:t>
            </a:r>
            <a:r>
              <a:rPr lang="es-ES" dirty="0" smtClean="0"/>
              <a:t> (Unitaria)</a:t>
            </a:r>
          </a:p>
          <a:p>
            <a:pPr algn="just"/>
            <a:r>
              <a:rPr lang="es-ES" dirty="0" smtClean="0"/>
              <a:t>San Martín de Pajaritos, Fresnillo, </a:t>
            </a:r>
            <a:r>
              <a:rPr lang="es-ES" dirty="0" err="1" smtClean="0"/>
              <a:t>Zac.</a:t>
            </a:r>
            <a:r>
              <a:rPr lang="es-ES" dirty="0" smtClean="0"/>
              <a:t> (</a:t>
            </a:r>
            <a:r>
              <a:rPr lang="es-ES" dirty="0" err="1" smtClean="0"/>
              <a:t>Bidocente</a:t>
            </a:r>
            <a:r>
              <a:rPr lang="es-ES" dirty="0" smtClean="0"/>
              <a:t>, 2 ciclos)</a:t>
            </a:r>
          </a:p>
          <a:p>
            <a:pPr algn="just"/>
            <a:r>
              <a:rPr lang="es-ES" dirty="0" smtClean="0"/>
              <a:t>Villa Hidalgo, </a:t>
            </a:r>
            <a:r>
              <a:rPr lang="es-ES" dirty="0" err="1" smtClean="0"/>
              <a:t>Zac.</a:t>
            </a:r>
            <a:r>
              <a:rPr lang="es-ES" dirty="0" smtClean="0"/>
              <a:t> (Completa)</a:t>
            </a:r>
          </a:p>
          <a:p>
            <a:pPr algn="just"/>
            <a:r>
              <a:rPr lang="es-ES" dirty="0" smtClean="0"/>
              <a:t>Granjas de Guadalupe, Noria de Ángeles, </a:t>
            </a:r>
            <a:r>
              <a:rPr lang="es-ES" dirty="0" err="1" smtClean="0"/>
              <a:t>Zac.</a:t>
            </a:r>
            <a:r>
              <a:rPr lang="es-ES" dirty="0" smtClean="0"/>
              <a:t> (Unitaria)</a:t>
            </a:r>
          </a:p>
          <a:p>
            <a:pPr algn="just"/>
            <a:r>
              <a:rPr lang="es-ES" dirty="0" smtClean="0"/>
              <a:t>San Antonio de la Mula, Noria de Ángeles, </a:t>
            </a:r>
            <a:r>
              <a:rPr lang="es-ES" dirty="0" err="1" smtClean="0"/>
              <a:t>Zac.</a:t>
            </a:r>
            <a:r>
              <a:rPr lang="es-ES" dirty="0" smtClean="0"/>
              <a:t> (</a:t>
            </a:r>
            <a:r>
              <a:rPr lang="es-ES" dirty="0" err="1" smtClean="0"/>
              <a:t>Tetradocente</a:t>
            </a:r>
            <a:r>
              <a:rPr lang="es-ES" dirty="0" smtClean="0"/>
              <a:t>, 3 años)</a:t>
            </a:r>
          </a:p>
          <a:p>
            <a:pPr algn="just"/>
            <a:r>
              <a:rPr lang="es-ES" dirty="0" smtClean="0"/>
              <a:t> Col. Independencia (La Soledad) Noria de Ángeles, </a:t>
            </a:r>
            <a:r>
              <a:rPr lang="es-ES" dirty="0" err="1" smtClean="0"/>
              <a:t>Zac.</a:t>
            </a:r>
            <a:r>
              <a:rPr lang="es-ES" dirty="0" smtClean="0"/>
              <a:t> (</a:t>
            </a:r>
            <a:r>
              <a:rPr lang="es-ES" dirty="0" err="1" smtClean="0"/>
              <a:t>Tridocente</a:t>
            </a:r>
            <a:r>
              <a:rPr lang="es-ES" dirty="0" smtClean="0"/>
              <a:t>, actual)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428604"/>
            <a:ext cx="7643866" cy="56578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dirty="0" smtClean="0">
                <a:cs typeface="Gautami" pitchFamily="2"/>
              </a:rPr>
              <a:t>CONCLUSIÓN</a:t>
            </a:r>
          </a:p>
          <a:p>
            <a:pPr algn="just"/>
            <a:r>
              <a:rPr lang="es-ES" dirty="0" smtClean="0"/>
              <a:t>Es básico adoptar como objetivo, que los niños rurales y en general tengan una mejor vida futura, que valore y cuide la naturaleza, que sea un miembro social activo y que proponga mejorías para su entorno. Que sea un individuo que cambie las costumbres de la sociedad en beneficio de ella. Dijo el profesor </a:t>
            </a:r>
            <a:r>
              <a:rPr lang="es-ES" u="sng" dirty="0" smtClean="0"/>
              <a:t>Emilio Vera</a:t>
            </a:r>
            <a:r>
              <a:rPr lang="es-ES" dirty="0" smtClean="0"/>
              <a:t>:</a:t>
            </a:r>
          </a:p>
          <a:p>
            <a:pPr algn="just"/>
            <a:r>
              <a:rPr lang="es-ES" dirty="0" smtClean="0"/>
              <a:t>Abran escuelas para cerrar cárceles.</a:t>
            </a:r>
          </a:p>
          <a:p>
            <a:pPr algn="just"/>
            <a:r>
              <a:rPr lang="es-ES" dirty="0" smtClean="0"/>
              <a:t>Eduquen a los niños y no será necesario castigar a los hombres.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428604"/>
            <a:ext cx="7643866" cy="59293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dirty="0" smtClean="0">
                <a:solidFill>
                  <a:srgbClr val="0070C0"/>
                </a:solidFill>
                <a:cs typeface="Gautami" pitchFamily="2"/>
              </a:rPr>
              <a:t>¿QUÉ NECESITA LA ESCUELA?</a:t>
            </a:r>
          </a:p>
          <a:p>
            <a:pPr algn="ctr">
              <a:buNone/>
            </a:pPr>
            <a:r>
              <a:rPr lang="es-ES" sz="4000" dirty="0" smtClean="0"/>
              <a:t>Apoyo en todos los aspectos:</a:t>
            </a:r>
          </a:p>
          <a:p>
            <a:pPr algn="just"/>
            <a:r>
              <a:rPr lang="es-ES" dirty="0" smtClean="0"/>
              <a:t>Educativo.</a:t>
            </a:r>
          </a:p>
          <a:p>
            <a:pPr algn="just"/>
            <a:r>
              <a:rPr lang="es-ES" dirty="0" smtClean="0"/>
              <a:t>Infraestructura.</a:t>
            </a:r>
          </a:p>
          <a:p>
            <a:pPr algn="just"/>
            <a:r>
              <a:rPr lang="es-ES" dirty="0" smtClean="0"/>
              <a:t>Material didáctico.</a:t>
            </a:r>
          </a:p>
          <a:p>
            <a:pPr algn="just"/>
            <a:r>
              <a:rPr lang="es-ES" dirty="0" smtClean="0"/>
              <a:t>Tareas extraescolares.</a:t>
            </a:r>
          </a:p>
          <a:p>
            <a:pPr algn="just"/>
            <a:r>
              <a:rPr lang="es-ES" dirty="0" smtClean="0"/>
              <a:t>Responsabilidades compartidas.</a:t>
            </a:r>
          </a:p>
          <a:p>
            <a:pPr algn="just"/>
            <a:r>
              <a:rPr lang="es-ES" dirty="0" smtClean="0"/>
              <a:t>Costumbres y actitudes diferentes del contexto inmediato.</a:t>
            </a:r>
          </a:p>
          <a:p>
            <a:pPr algn="just"/>
            <a:r>
              <a:rPr lang="es-ES" dirty="0" smtClean="0"/>
              <a:t>Docente comprometido que genere un espacio de aprendizaje apto para desarrollar habilidades y destrezas.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500042"/>
            <a:ext cx="7643866" cy="58579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rgbClr val="7030A0"/>
                </a:solidFill>
                <a:cs typeface="Gautami" pitchFamily="2"/>
              </a:rPr>
              <a:t>¿CÓMO SON LOS ALUMNOS?</a:t>
            </a:r>
          </a:p>
          <a:p>
            <a:pPr algn="just"/>
            <a:r>
              <a:rPr lang="es-ES" dirty="0" smtClean="0"/>
              <a:t>Son niños nobles, humildes, respetuosos (irrespetuosos), con carencias en aprendizaje, familia y economía. Trabajo múltiple del docente.</a:t>
            </a:r>
          </a:p>
          <a:p>
            <a:pPr algn="just"/>
            <a:r>
              <a:rPr lang="es-ES" dirty="0" smtClean="0"/>
              <a:t>Se puede mencionar que hay grupos muy diferentes entre sí. Uno es el que atiende las consignas del docente y realizar trabajos autónomos y cooperativos. Otro los niños que necesitan la ayuda constante y se dividen en dos subgrupos: los que pueden hacer algo y otros nada.</a:t>
            </a:r>
          </a:p>
          <a:p>
            <a:pPr algn="just"/>
            <a:r>
              <a:rPr lang="es-ES" dirty="0" smtClean="0"/>
              <a:t>Además, se vive al día ($$$), eso preocupa a los padres y desatienden a los hijos y aprenden cosas diferentes en la calle. (Hábitos negativos = a modificación de valores, malas palabras)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428604"/>
            <a:ext cx="7643866" cy="56578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rgbClr val="006600"/>
                </a:solidFill>
                <a:latin typeface="Calibri" pitchFamily="34" charset="0"/>
                <a:cs typeface="Gautami" pitchFamily="2"/>
              </a:rPr>
              <a:t>¿CÓMO SE APOYA A ESTOS ALUMNOS?</a:t>
            </a:r>
          </a:p>
          <a:p>
            <a:pPr algn="just"/>
            <a:r>
              <a:rPr lang="es-ES" dirty="0" smtClean="0"/>
              <a:t>Planeación completa.</a:t>
            </a:r>
          </a:p>
          <a:p>
            <a:pPr algn="just"/>
            <a:r>
              <a:rPr lang="es-ES" dirty="0" smtClean="0"/>
              <a:t>Unidad didáctica o círculos concéntricos, “globalizada”, (vinculación de asignaturas y contenidos.</a:t>
            </a:r>
          </a:p>
          <a:p>
            <a:pPr algn="just"/>
            <a:r>
              <a:rPr lang="es-ES" dirty="0" smtClean="0"/>
              <a:t>Conocerlos, no clasificarlos. Experiencia del tubo.</a:t>
            </a:r>
          </a:p>
          <a:p>
            <a:pPr algn="just"/>
            <a:r>
              <a:rPr lang="es-ES" dirty="0" smtClean="0"/>
              <a:t>Observar actitudes (corregir las negativas) y aptitudes (Fortalecer).</a:t>
            </a:r>
          </a:p>
          <a:p>
            <a:pPr algn="just"/>
            <a:r>
              <a:rPr lang="es-ES" dirty="0" smtClean="0"/>
              <a:t>Explorar de manera previa sus conocimientos.</a:t>
            </a:r>
          </a:p>
          <a:p>
            <a:pPr algn="just"/>
            <a:r>
              <a:rPr lang="es-ES" dirty="0" smtClean="0"/>
              <a:t>Dar confianza y seguridad. (Afectividad)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000660" cy="61436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572032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500594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5720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1161</Words>
  <Application>Microsoft Office PowerPoint</Application>
  <PresentationFormat>Presentación en pantalla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EVIDENCIAS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EvoVirtual®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/-/ GP /-/</dc:creator>
  <cp:lastModifiedBy>claudette</cp:lastModifiedBy>
  <cp:revision>17</cp:revision>
  <dcterms:created xsi:type="dcterms:W3CDTF">2014-11-27T04:12:00Z</dcterms:created>
  <dcterms:modified xsi:type="dcterms:W3CDTF">2014-11-28T03:52:17Z</dcterms:modified>
</cp:coreProperties>
</file>