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9" r:id="rId2"/>
    <p:sldId id="311" r:id="rId3"/>
    <p:sldId id="288" r:id="rId4"/>
    <p:sldId id="257" r:id="rId5"/>
    <p:sldId id="307" r:id="rId6"/>
    <p:sldId id="303" r:id="rId7"/>
    <p:sldId id="262" r:id="rId8"/>
    <p:sldId id="313" r:id="rId9"/>
    <p:sldId id="281" r:id="rId10"/>
    <p:sldId id="276" r:id="rId11"/>
    <p:sldId id="277" r:id="rId12"/>
    <p:sldId id="319" r:id="rId13"/>
    <p:sldId id="320" r:id="rId14"/>
    <p:sldId id="315" r:id="rId15"/>
    <p:sldId id="316" r:id="rId16"/>
    <p:sldId id="268" r:id="rId17"/>
    <p:sldId id="302" r:id="rId18"/>
    <p:sldId id="287" r:id="rId19"/>
    <p:sldId id="282" r:id="rId20"/>
    <p:sldId id="273" r:id="rId21"/>
    <p:sldId id="279" r:id="rId22"/>
    <p:sldId id="310" r:id="rId23"/>
    <p:sldId id="304" r:id="rId24"/>
    <p:sldId id="309" r:id="rId25"/>
    <p:sldId id="269" r:id="rId26"/>
    <p:sldId id="270" r:id="rId27"/>
    <p:sldId id="298" r:id="rId28"/>
    <p:sldId id="260" r:id="rId29"/>
    <p:sldId id="297" r:id="rId30"/>
    <p:sldId id="261" r:id="rId31"/>
    <p:sldId id="296" r:id="rId32"/>
    <p:sldId id="266" r:id="rId33"/>
    <p:sldId id="294" r:id="rId34"/>
    <p:sldId id="295" r:id="rId35"/>
    <p:sldId id="274" r:id="rId36"/>
    <p:sldId id="293" r:id="rId37"/>
    <p:sldId id="263" r:id="rId38"/>
    <p:sldId id="312" r:id="rId39"/>
    <p:sldId id="264" r:id="rId40"/>
    <p:sldId id="265" r:id="rId41"/>
    <p:sldId id="299" r:id="rId42"/>
    <p:sldId id="272" r:id="rId4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78" autoAdjust="0"/>
  </p:normalViewPr>
  <p:slideViewPr>
    <p:cSldViewPr>
      <p:cViewPr>
        <p:scale>
          <a:sx n="75" d="100"/>
          <a:sy n="75" d="100"/>
        </p:scale>
        <p:origin x="-1824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9568E-B760-40D2-B1AD-68B7B60F331D}" type="datetimeFigureOut">
              <a:rPr lang="es-ES" smtClean="0"/>
              <a:t>26/11/2014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1AF2E-6D67-4E0B-A61C-22B9595F69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465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1AF2E-6D67-4E0B-A61C-22B9595F696B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8112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1AF2E-6D67-4E0B-A61C-22B9595F696B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01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714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713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326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4069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274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368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692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366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271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460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C84C2-C105-4BBE-9887-9AC6E2591D67}" type="datetimeFigureOut">
              <a:rPr lang="es-ES" smtClean="0"/>
              <a:t>26/11/2014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FA9B8-FD2F-4AF0-862A-B0C31BF7FC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080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REUNION DE INTERCAMBIO DE EXPERIENCIAS SIGNIFICATIVAS DE TRABAJO DOCENTE EN MULTIGRADO POR PARTE DE MAESTROS RURALES</a:t>
            </a:r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PROFESOR PARTICIPANTE:</a:t>
            </a:r>
          </a:p>
          <a:p>
            <a:pPr marL="0" indent="0" algn="ctr">
              <a:buNone/>
            </a:pPr>
            <a:r>
              <a:rPr lang="es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JUAN CHAVEZ CEDILLO</a:t>
            </a:r>
          </a:p>
          <a:p>
            <a:pPr marL="0" indent="0" algn="ctr">
              <a:buNone/>
            </a:pPr>
            <a:r>
              <a:rPr lang="es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ESCUELA PRIMARIA:  TIERRA Y LIBERTAD</a:t>
            </a:r>
          </a:p>
          <a:p>
            <a:pPr marL="0" indent="0" algn="ctr">
              <a:buNone/>
            </a:pPr>
            <a:r>
              <a:rPr lang="es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LOCALIDAD: LA SILLETA, XILITLA; S.L.P.</a:t>
            </a:r>
          </a:p>
          <a:p>
            <a:pPr marL="0" indent="0" algn="ctr">
              <a:buNone/>
            </a:pPr>
            <a:r>
              <a:rPr lang="es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ZONA ESC. 025</a:t>
            </a:r>
          </a:p>
          <a:p>
            <a:pPr marL="0" indent="0" algn="ctr">
              <a:buNone/>
            </a:pPr>
            <a:r>
              <a:rPr lang="es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SECTOR: 16</a:t>
            </a:r>
          </a:p>
          <a:p>
            <a:pPr marL="0" indent="0" algn="ctr">
              <a:buNone/>
            </a:pPr>
            <a:r>
              <a:rPr lang="es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SAN LUIS POTOSI, S.L.P A 28 DE NOVIEMBRE DEL 2014. </a:t>
            </a:r>
          </a:p>
          <a:p>
            <a:pPr marL="0" indent="0">
              <a:buNone/>
            </a:pPr>
            <a:endParaRPr lang="es-E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0748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CONTADOR MATEMATICO</a:t>
            </a:r>
            <a:endParaRPr lang="es-ES" dirty="0"/>
          </a:p>
        </p:txBody>
      </p:sp>
      <p:pic>
        <p:nvPicPr>
          <p:cNvPr id="25602" name="Picture 2" descr="H:\diapositivas\060620133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40386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H:\diapositivas\100620133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0386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286000" y="3105835"/>
            <a:ext cx="3726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  <a:p>
            <a:r>
              <a:rPr lang="es-MX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5640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TAPARROSCAS NUMERICAS</a:t>
            </a:r>
            <a:endParaRPr lang="es-ES" dirty="0"/>
          </a:p>
        </p:txBody>
      </p:sp>
      <p:pic>
        <p:nvPicPr>
          <p:cNvPr id="26626" name="Picture 2" descr="H:\diapositivas\CAM011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fotos trabajos silleta\CAM004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UTILIZANDO DIFERENTES ESTRATEGIAS </a:t>
            </a:r>
            <a:endParaRPr lang="es-MX" dirty="0"/>
          </a:p>
        </p:txBody>
      </p:sp>
      <p:pic>
        <p:nvPicPr>
          <p:cNvPr id="7" name="6 Marcador de contenido" descr="C:\Users\Edith Espinoza\AppData\Local\Microsoft\Windows\Temporary Internet Files\Content.Word\CAM00701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03860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3 Marcador de contenido" descr="C:\Users\Edith Espinoza\AppData\Local\Microsoft\Windows\Temporary Internet Files\Content.Word\CAM00678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8840"/>
            <a:ext cx="403860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6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ESTRATEGIAS EMPLEADAS  PARA PROMOVER  EL APRENDIZAJE</a:t>
            </a:r>
            <a:endParaRPr lang="es-MX" dirty="0"/>
          </a:p>
        </p:txBody>
      </p:sp>
      <p:pic>
        <p:nvPicPr>
          <p:cNvPr id="6" name="5 Marcador de contenido" descr="C:\Users\Edith Espinoza\AppData\Local\Microsoft\Windows\Temporary Internet Files\Content.Word\CAM0070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7"/>
            <a:ext cx="6552728" cy="3790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4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LA LECTURA EN LA ESCUELA 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sz="3200" dirty="0"/>
              <a:t>MOMENTOS</a:t>
            </a: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 </a:t>
            </a:r>
            <a:r>
              <a:rPr lang="es-ES" sz="2000" b="1" dirty="0"/>
              <a:t>ANTES DE LEER</a:t>
            </a:r>
          </a:p>
          <a:p>
            <a:endParaRPr lang="es-ES" sz="2000" dirty="0"/>
          </a:p>
          <a:p>
            <a:pPr lvl="0"/>
            <a:endParaRPr lang="es-ES" sz="2000" dirty="0"/>
          </a:p>
          <a:p>
            <a:r>
              <a:rPr lang="es-ES" sz="2000" b="1" dirty="0"/>
              <a:t>DURANTE LA </a:t>
            </a:r>
            <a:r>
              <a:rPr lang="es-ES" sz="2000" b="1" dirty="0" smtClean="0"/>
              <a:t>LECTURA</a:t>
            </a:r>
          </a:p>
          <a:p>
            <a:endParaRPr lang="es-ES" sz="2000" b="1" dirty="0"/>
          </a:p>
          <a:p>
            <a:endParaRPr lang="es-ES" sz="2000" dirty="0"/>
          </a:p>
          <a:p>
            <a:r>
              <a:rPr lang="es-ES" sz="2000" b="1" dirty="0"/>
              <a:t>DESPUES DE LEER</a:t>
            </a:r>
            <a:endParaRPr lang="es-ES" sz="2000" dirty="0"/>
          </a:p>
          <a:p>
            <a:endParaRPr lang="es-ES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sz="3200" dirty="0"/>
              <a:t>ESTRATEGIAS</a:t>
            </a:r>
            <a:endParaRPr lang="es-ES" dirty="0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s-ES" sz="8000" b="1" dirty="0"/>
              <a:t>MUESTREO</a:t>
            </a:r>
          </a:p>
          <a:p>
            <a:pPr marL="0" indent="0">
              <a:buNone/>
            </a:pPr>
            <a:endParaRPr lang="es-ES" sz="8000" dirty="0"/>
          </a:p>
          <a:p>
            <a:r>
              <a:rPr lang="es-ES" sz="8000" b="1" dirty="0"/>
              <a:t>PREDICCION</a:t>
            </a:r>
          </a:p>
          <a:p>
            <a:pPr marL="0" indent="0">
              <a:buNone/>
            </a:pPr>
            <a:endParaRPr lang="es-ES" sz="8000" dirty="0"/>
          </a:p>
          <a:p>
            <a:r>
              <a:rPr lang="es-ES" sz="8000" b="1" dirty="0" smtClean="0"/>
              <a:t>ANTICIPACION</a:t>
            </a:r>
          </a:p>
          <a:p>
            <a:pPr marL="0" indent="0">
              <a:buNone/>
            </a:pPr>
            <a:endParaRPr lang="es-ES" sz="8000" b="1" dirty="0"/>
          </a:p>
          <a:p>
            <a:r>
              <a:rPr lang="es-ES" sz="8000" b="1" dirty="0"/>
              <a:t>CONFIRMACION Y AUTOCORRECCION</a:t>
            </a:r>
          </a:p>
          <a:p>
            <a:endParaRPr lang="es-ES" sz="8000" dirty="0"/>
          </a:p>
          <a:p>
            <a:r>
              <a:rPr lang="es-ES" sz="8000" b="1" dirty="0" smtClean="0"/>
              <a:t>INFERENCIA</a:t>
            </a:r>
          </a:p>
          <a:p>
            <a:endParaRPr lang="es-ES" sz="8000" dirty="0" smtClean="0"/>
          </a:p>
          <a:p>
            <a:r>
              <a:rPr lang="es-ES" sz="8000" b="1" dirty="0" smtClean="0"/>
              <a:t>MONITOREO </a:t>
            </a:r>
            <a:r>
              <a:rPr lang="es-ES" sz="8000" b="1" dirty="0"/>
              <a:t>O METACOMPRENSION</a:t>
            </a:r>
            <a:endParaRPr lang="es-ES" sz="8000" dirty="0"/>
          </a:p>
          <a:p>
            <a:pPr marL="0" indent="0">
              <a:buNone/>
            </a:pPr>
            <a:endParaRPr lang="es-ES" sz="5500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009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MODALIDADES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3600" b="1" dirty="0"/>
              <a:t>AUDICION DE LECTURA</a:t>
            </a:r>
            <a:r>
              <a:rPr lang="es-ES" b="1" dirty="0"/>
              <a:t>.</a:t>
            </a:r>
            <a:endParaRPr lang="es-ES" dirty="0"/>
          </a:p>
          <a:p>
            <a:r>
              <a:rPr lang="es-ES" sz="3600" b="1" dirty="0" smtClean="0"/>
              <a:t>LECTURA </a:t>
            </a:r>
            <a:r>
              <a:rPr lang="es-ES" sz="3600" b="1" dirty="0"/>
              <a:t>EN VOZ ALTA</a:t>
            </a:r>
            <a:r>
              <a:rPr lang="es-ES" b="1" dirty="0"/>
              <a:t>.</a:t>
            </a:r>
          </a:p>
          <a:p>
            <a:r>
              <a:rPr lang="es-ES" sz="3600" b="1" dirty="0" smtClean="0"/>
              <a:t>LECTURA </a:t>
            </a:r>
            <a:r>
              <a:rPr lang="es-ES" sz="3600" b="1" dirty="0"/>
              <a:t>COMPARTIDA</a:t>
            </a:r>
            <a:r>
              <a:rPr lang="es-ES" b="1" dirty="0"/>
              <a:t>.</a:t>
            </a:r>
            <a:endParaRPr lang="es-ES" dirty="0"/>
          </a:p>
          <a:p>
            <a:r>
              <a:rPr lang="es-ES" sz="3600" b="1" dirty="0" smtClean="0"/>
              <a:t>LECTURA </a:t>
            </a:r>
            <a:r>
              <a:rPr lang="es-ES" sz="3600" b="1" dirty="0"/>
              <a:t>GUIADA</a:t>
            </a:r>
            <a:r>
              <a:rPr lang="es-ES" b="1" dirty="0"/>
              <a:t>.</a:t>
            </a:r>
            <a:endParaRPr lang="es-ES" dirty="0"/>
          </a:p>
          <a:p>
            <a:r>
              <a:rPr lang="es-ES" b="1" dirty="0" smtClean="0"/>
              <a:t>LECTURA </a:t>
            </a:r>
            <a:r>
              <a:rPr lang="es-ES" b="1" dirty="0"/>
              <a:t>POR PAREJAS</a:t>
            </a:r>
            <a:r>
              <a:rPr lang="es-ES" b="1" dirty="0" smtClean="0"/>
              <a:t>.</a:t>
            </a:r>
            <a:r>
              <a:rPr lang="es-ES" b="1" dirty="0"/>
              <a:t> </a:t>
            </a:r>
            <a:endParaRPr lang="es-ES" b="1" dirty="0" smtClean="0"/>
          </a:p>
          <a:p>
            <a:r>
              <a:rPr lang="es-ES" b="1" dirty="0" smtClean="0"/>
              <a:t>LECTURA </a:t>
            </a:r>
            <a:r>
              <a:rPr lang="es-ES" b="1" dirty="0"/>
              <a:t>INDEPENDIENTE O INDIVIDUAL</a:t>
            </a:r>
            <a:r>
              <a:rPr lang="es-ES" b="1" dirty="0" smtClean="0"/>
              <a:t>.</a:t>
            </a:r>
            <a:endParaRPr lang="es-ES" b="1" dirty="0"/>
          </a:p>
          <a:p>
            <a:r>
              <a:rPr lang="es-ES" b="1" dirty="0"/>
              <a:t>LECTURA COMENTADA.</a:t>
            </a:r>
            <a:endParaRPr lang="es-ES" dirty="0"/>
          </a:p>
          <a:p>
            <a:r>
              <a:rPr lang="es-ES" b="1" dirty="0" smtClean="0"/>
              <a:t>LECTURA </a:t>
            </a:r>
            <a:r>
              <a:rPr lang="es-ES" b="1" dirty="0"/>
              <a:t>DE EPISODIOS</a:t>
            </a:r>
            <a:r>
              <a:rPr lang="es-ES" b="1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76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LECTURA EN VOZ ALTA</a:t>
            </a:r>
            <a:endParaRPr lang="es-ES" dirty="0"/>
          </a:p>
        </p:txBody>
      </p:sp>
      <p:pic>
        <p:nvPicPr>
          <p:cNvPr id="16386" name="Picture 2" descr="H:\diapositivas\CAM007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fotos trabajos silleta\CAM011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2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</a:t>
            </a:r>
            <a:r>
              <a:rPr lang="es-MX" dirty="0" smtClean="0"/>
              <a:t>ECTURA Y REDACCION</a:t>
            </a:r>
            <a:endParaRPr lang="es-MX" dirty="0"/>
          </a:p>
        </p:txBody>
      </p:sp>
      <p:pic>
        <p:nvPicPr>
          <p:cNvPr id="10" name="9 Marcador de contenido" descr="C:\Users\Usuario\Pictures\fotos de esc. prim.san pedro\Foto0112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07" y="1844824"/>
            <a:ext cx="3586285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Marcador de contenido" descr="C:\Users\Usuario\Pictures\Elaboraciòn del libro artesanal\Foto086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032448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40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LECTURA CON DRAMATIZACION Y CANCIONES</a:t>
            </a:r>
          </a:p>
        </p:txBody>
      </p:sp>
      <p:pic>
        <p:nvPicPr>
          <p:cNvPr id="5" name="Picture 2" descr="H:\diapositivas\CAM013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28800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EDITH\Documents\Foto07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LECTURA CON DRAMATIZACION Y CANCIONES</a:t>
            </a:r>
          </a:p>
        </p:txBody>
      </p:sp>
      <p:pic>
        <p:nvPicPr>
          <p:cNvPr id="2050" name="Picture 2" descr="H:\fotos trabajos silleta\CAM013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fotos trabajos silleta\CAM013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2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ESTRATEGIAS EMPLEADAS  PARA PROMOVER  EL APRENDIZAJE  ENTRE ALUMNOS DE GRADOS Y NIVELES DE DESEMPEÑO ESCOLAR HETEREOGENEOS</a:t>
            </a:r>
            <a:endParaRPr lang="es-ES" sz="2400" dirty="0"/>
          </a:p>
        </p:txBody>
      </p:sp>
      <p:pic>
        <p:nvPicPr>
          <p:cNvPr id="7170" name="Picture 2" descr="E:\r.cntp\IMG_18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792087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7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ESCENIFICACIONES PADRES DE FAMILIA Y ALUMNOS</a:t>
            </a:r>
            <a:endParaRPr lang="es-ES" dirty="0"/>
          </a:p>
        </p:txBody>
      </p:sp>
      <p:pic>
        <p:nvPicPr>
          <p:cNvPr id="22530" name="Picture 2" descr="C:\Users\EDITH\Documents\DCIM\CAM015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40386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EDITH\Documents\DCIM\CAM015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4824"/>
            <a:ext cx="40386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MANIFESTACION ARTISTICA EN ALUMNOS Y PADRES DE FAMILIA</a:t>
            </a:r>
            <a:endParaRPr lang="es-ES" dirty="0"/>
          </a:p>
        </p:txBody>
      </p:sp>
      <p:pic>
        <p:nvPicPr>
          <p:cNvPr id="14338" name="Picture 2" descr="C:\Users\EDITH\Documents\Foto06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3672408" cy="42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DITH\Documents\Foto06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39248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2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/>
              <a:t>ESTRATEGIA NACIONAL EN MI ESCUELA TODOS SOMOS LECTORES Y ESCRITORES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algn="just"/>
            <a:r>
              <a:rPr lang="es-ES" sz="2000" dirty="0" smtClean="0"/>
              <a:t>Como complemento a las actividades del plan de trabajo de la biblioteca, el docente frente a grupo desarrollará 5 actividades permanentes en el aula con el propósito de que sus alumnos conozcan los libros, los lean, dialoguen y reflexionen sobre las lecturas que realizan. </a:t>
            </a:r>
          </a:p>
          <a:p>
            <a:pPr algn="just"/>
            <a:r>
              <a:rPr lang="es-ES" sz="2000" dirty="0" smtClean="0"/>
              <a:t>Las 5 actividades permanentes en el aula mínimas que se proponen a cargo del docente frente a grupo son: </a:t>
            </a:r>
          </a:p>
          <a:p>
            <a:pPr marL="0" indent="0">
              <a:buNone/>
            </a:pPr>
            <a:r>
              <a:rPr lang="es-ES" sz="2000" b="1" dirty="0" smtClean="0"/>
              <a:t>•         Lectura en voz alta. </a:t>
            </a:r>
          </a:p>
          <a:p>
            <a:pPr marL="0" indent="0">
              <a:buNone/>
            </a:pPr>
            <a:r>
              <a:rPr lang="es-ES" sz="2000" b="1" dirty="0" smtClean="0"/>
              <a:t>•         Círculo de lectores en el aula. </a:t>
            </a:r>
          </a:p>
          <a:p>
            <a:pPr marL="0" indent="0">
              <a:buNone/>
            </a:pPr>
            <a:r>
              <a:rPr lang="es-ES" sz="2000" b="1" dirty="0" smtClean="0"/>
              <a:t>•         Lectura de diez libros en casa..  </a:t>
            </a:r>
          </a:p>
          <a:p>
            <a:pPr marL="0" indent="0">
              <a:buNone/>
            </a:pPr>
            <a:r>
              <a:rPr lang="es-ES" sz="2000" b="1" dirty="0" smtClean="0"/>
              <a:t>•         Lectores invitados al salón de clase. </a:t>
            </a:r>
          </a:p>
          <a:p>
            <a:pPr marL="0" indent="0">
              <a:buNone/>
            </a:pPr>
            <a:r>
              <a:rPr lang="es-ES" sz="2000" b="1" dirty="0" smtClean="0"/>
              <a:t>•         Índice lector del grupo.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4310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COMPARTIENDO EXPERIENCIAS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28800"/>
            <a:ext cx="40386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9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CIRCULOS DE LECTORES Y ESCRITORES</a:t>
            </a:r>
            <a:endParaRPr lang="es-ES" dirty="0"/>
          </a:p>
        </p:txBody>
      </p:sp>
      <p:pic>
        <p:nvPicPr>
          <p:cNvPr id="4098" name="Picture 2" descr="E:\r.cntp\IMG_15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r.cntp\IMG_15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4824"/>
            <a:ext cx="40386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8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/>
              <a:t>ESTRATEGIA NACIONAL EN MI ESCUELA TODOS SOMOS LECTORES Y ESCRITORES</a:t>
            </a:r>
            <a:endParaRPr lang="es-ES" sz="3200" dirty="0"/>
          </a:p>
        </p:txBody>
      </p:sp>
      <p:pic>
        <p:nvPicPr>
          <p:cNvPr id="18434" name="Picture 2" descr="H:\diapositivas\CAM005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H:\diapositivas\CAM005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28800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4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ELABORACION DEL LIBRO ARTESANAL CON ALUMNOS Y PADRES</a:t>
            </a:r>
            <a:endParaRPr lang="es-ES" dirty="0"/>
          </a:p>
        </p:txBody>
      </p:sp>
      <p:pic>
        <p:nvPicPr>
          <p:cNvPr id="19458" name="Picture 2" descr="H:\diapositivas\CAM005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40386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H:\diapositivas\CAM005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0386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93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b="1" dirty="0" smtClean="0"/>
              <a:t>ESTRATEGIA</a:t>
            </a:r>
            <a:r>
              <a:rPr lang="es-MX" b="1" dirty="0"/>
              <a:t>: MURAL DE OPINIONES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Sirve </a:t>
            </a:r>
            <a:r>
              <a:rPr lang="es-MX" dirty="0"/>
              <a:t>para que los alumnos expresen en forma sana constructiva con las frases: yo crítico, yo felicito, yo sugiero para mejorar las situaciones que se dan en la escuela.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4477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MURAL DE OPINIONES</a:t>
            </a:r>
            <a:endParaRPr lang="es-ES" dirty="0"/>
          </a:p>
        </p:txBody>
      </p:sp>
      <p:pic>
        <p:nvPicPr>
          <p:cNvPr id="7171" name="Picture 3" descr="H:\diapositivas\CAM006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00200"/>
            <a:ext cx="381642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5 Imagen" descr="C:\Users\Usuario\Documents\Fotos-evidencias del diplomado\Foto14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960440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3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b="1" dirty="0"/>
              <a:t/>
            </a:r>
            <a:br>
              <a:rPr lang="es-MX" b="1" dirty="0"/>
            </a:br>
            <a:r>
              <a:rPr lang="es-MX" b="1" dirty="0" smtClean="0"/>
              <a:t>ESTRATEGIA </a:t>
            </a:r>
            <a:r>
              <a:rPr lang="es-MX" b="1" dirty="0"/>
              <a:t>CORREO DE GRUPO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> </a:t>
            </a:r>
            <a:br>
              <a:rPr lang="es-MX" dirty="0"/>
            </a:b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MX" dirty="0"/>
              <a:t> </a:t>
            </a:r>
          </a:p>
          <a:p>
            <a:r>
              <a:rPr lang="es-MX" dirty="0"/>
              <a:t>Consiste en que se elabore un buzón para el grupo en el cual los alumnos depositaran constantemente las cartas que escriben a sus compañeros para  ello se aprovechan las fechas con temas importantes como la navidad donde además se elaboran bonitas tarjetas.</a:t>
            </a:r>
          </a:p>
          <a:p>
            <a:r>
              <a:rPr lang="es-MX" dirty="0"/>
              <a:t> </a:t>
            </a:r>
          </a:p>
          <a:p>
            <a:r>
              <a:rPr lang="es-MX" dirty="0"/>
              <a:t> El 14 de febrero escribieron cartas a su mejor amigo y </a:t>
            </a:r>
            <a:r>
              <a:rPr lang="es-MX" dirty="0" smtClean="0"/>
              <a:t>constatar </a:t>
            </a:r>
            <a:r>
              <a:rPr lang="es-MX" dirty="0"/>
              <a:t>cuando se entregan cual alumno es el que recibe más cartas reflexionando en nuestro actuar frente a los demás.</a:t>
            </a:r>
          </a:p>
          <a:p>
            <a:r>
              <a:rPr lang="es-MX" dirty="0"/>
              <a:t> </a:t>
            </a:r>
          </a:p>
          <a:p>
            <a:r>
              <a:rPr lang="es-MX" dirty="0"/>
              <a:t>El 10 de mayo carta a mi madre donde expresan sus sentimientos hacia el ser más hermoso que les dio la vida para ser entregadas en el programa organizado para esta fecha.</a:t>
            </a:r>
          </a:p>
          <a:p>
            <a:r>
              <a:rPr lang="es-MX" dirty="0"/>
              <a:t> </a:t>
            </a:r>
          </a:p>
          <a:p>
            <a:r>
              <a:rPr lang="es-MX" dirty="0"/>
              <a:t>Estas actividades sirven para que los alumnos practique la escritura de textos así como la redacción para su oportuna corrección, fomentando con ello los lazos de amistad.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92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INTRODUCCION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700" b="1" dirty="0" smtClean="0"/>
              <a:t>COMO MONITORES O  DOCENTES, NUESTRA TAREA ES CONSEGUIR QUE NUESTROS ESTUDIANTES APRENDAN NO OBSTANTE EL RESULTADO NO SIEMPRE RESPONDE A NUESTRAS EXPETATIVAS Y A NUESTROS ESFUERZOS. Y ES QUE EL </a:t>
            </a:r>
            <a:r>
              <a:rPr lang="es-ES" sz="1700" b="1" dirty="0" smtClean="0"/>
              <a:t>APRENDIZAJE </a:t>
            </a:r>
            <a:r>
              <a:rPr lang="es-ES" sz="1700" b="1" dirty="0" smtClean="0"/>
              <a:t>DEPENDE DE FACTORES DIVERSOS CAPACIDAD, MOTIVACION, </a:t>
            </a:r>
            <a:r>
              <a:rPr lang="es-ES" sz="1700" b="1" dirty="0" smtClean="0"/>
              <a:t>CONOCIMIENTOS PREVIOS </a:t>
            </a:r>
            <a:r>
              <a:rPr lang="es-ES" sz="1700" b="1" dirty="0" smtClean="0"/>
              <a:t>O </a:t>
            </a:r>
            <a:r>
              <a:rPr lang="es-ES" sz="1700" b="1" dirty="0" smtClean="0">
                <a:solidFill>
                  <a:srgbClr val="002060"/>
                </a:solidFill>
              </a:rPr>
              <a:t>ESTRATEGIAS DE APRENDIZAJE</a:t>
            </a:r>
            <a:r>
              <a:rPr lang="es-ES" sz="1700" b="1" dirty="0" smtClean="0"/>
              <a:t>.</a:t>
            </a:r>
          </a:p>
          <a:p>
            <a:pPr marL="0" indent="0" algn="just">
              <a:buNone/>
            </a:pPr>
            <a:r>
              <a:rPr lang="es-ES" sz="1700" b="1" dirty="0" smtClean="0">
                <a:solidFill>
                  <a:srgbClr val="002060"/>
                </a:solidFill>
              </a:rPr>
              <a:t>LAS ESTRATEGIAS DE APRENDIZAJE</a:t>
            </a:r>
            <a:r>
              <a:rPr lang="es-ES" sz="1700" b="1" dirty="0" smtClean="0"/>
              <a:t>, SON EL CONJUNTO DE </a:t>
            </a:r>
            <a:r>
              <a:rPr lang="es-ES" sz="1700" b="1" dirty="0" smtClean="0"/>
              <a:t>ACTIVIDADES, </a:t>
            </a:r>
            <a:r>
              <a:rPr lang="es-ES" sz="1700" b="1" dirty="0" smtClean="0"/>
              <a:t>TECNICAS Y MEDIOS QUE SE PLANIFICAN DE ACUERDO  CON LAS NECESIDADES  DE LOS ESTUDIANTES, OBJETIVOS QUE SE BUSCAN Y LA NATURALEZA DE LOS CONOCIMIENTOS CON LA FINALIDAD DE HACER EFECTIVO EL PROCESO DE APRENDIZAJE.</a:t>
            </a:r>
          </a:p>
          <a:p>
            <a:pPr marL="0" indent="0" algn="just">
              <a:buNone/>
            </a:pPr>
            <a:r>
              <a:rPr lang="es-ES" sz="1700" b="1" dirty="0" smtClean="0">
                <a:solidFill>
                  <a:srgbClr val="002060"/>
                </a:solidFill>
              </a:rPr>
              <a:t>LAS ESTRATEGIAS DE APRENDIZAJE </a:t>
            </a:r>
            <a:r>
              <a:rPr lang="es-ES" sz="1700" b="1" dirty="0" smtClean="0"/>
              <a:t>SON LAS ACCIONES Y PENSAMIENTOS DE  LOS ALUMNOS QUE OCURREN DURANTE EL APRENDIZAJE QUE TIENE GRAN INFLUENCIA EN EL GRADO DE MOTIVACION E INCLUYEN ASPECTOS COMO LA ADQUISICION,  RETENCION Y TRANSFERENCIA.</a:t>
            </a:r>
          </a:p>
          <a:p>
            <a:pPr marL="0" indent="0" algn="just">
              <a:buNone/>
            </a:pPr>
            <a:r>
              <a:rPr lang="es-ES" sz="1700" b="1" dirty="0" smtClean="0"/>
              <a:t>DE ESTA MANERA LA META DE CUALQUIER ESTRATEGIA PARTICULAR DE APRENDIZAJE  SERA  LA DE AFECTAR EL ESTADO MOTIVACIONAL Y AFECTIVO   LA MANERA EN  LA QUE EL ESTUDIANTE SELECCIONA, ADQUIERE, ORGANIZA O INTEGRA UN NUEVO CONOCIMIENTO.</a:t>
            </a:r>
            <a:endParaRPr lang="es-ES" sz="1700" b="1" dirty="0"/>
          </a:p>
        </p:txBody>
      </p:sp>
    </p:spTree>
    <p:extLst>
      <p:ext uri="{BB962C8B-B14F-4D97-AF65-F5344CB8AC3E}">
        <p14:creationId xmlns:p14="http://schemas.microsoft.com/office/powerpoint/2010/main" val="26466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CORREO DE GRUPO</a:t>
            </a:r>
            <a:endParaRPr lang="es-ES" dirty="0"/>
          </a:p>
        </p:txBody>
      </p:sp>
      <p:pic>
        <p:nvPicPr>
          <p:cNvPr id="8194" name="Picture 2" descr="H:\diapositivas\CAM006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2"/>
            <a:ext cx="40386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diapositivas\CAM006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8840"/>
            <a:ext cx="40386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ESTRATEGIA REGISTRO DE ASISTENCIA</a:t>
            </a:r>
            <a:endParaRPr lang="es-MX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MX" dirty="0"/>
              <a:t> </a:t>
            </a:r>
          </a:p>
          <a:p>
            <a:r>
              <a:rPr lang="es-MX" dirty="0"/>
              <a:t>Es una actividad donde  en un papel bond  se anotan los nombres de los alumnos como si fuéramos a realizar una lista de asistencia normal  y en cada uno de los días se van colocando dibujos o frases de acuerdo al tema que se está viendo o se quiere retroalimentar.</a:t>
            </a:r>
          </a:p>
          <a:p>
            <a:pPr marL="0" indent="0">
              <a:buNone/>
            </a:pPr>
            <a:r>
              <a:rPr lang="es-MX" dirty="0"/>
              <a:t> </a:t>
            </a:r>
          </a:p>
          <a:p>
            <a:r>
              <a:rPr lang="es-MX" dirty="0"/>
              <a:t>Esto permite que los alumnos un día antes  seleccionen su dibujo o frase  y en la mañana del día siguiente conforme pasan a registrar su asistencia van explicando a todo el grupo el porqué de lo que van a pegar en el recuadro de su nombre.</a:t>
            </a:r>
          </a:p>
          <a:p>
            <a:r>
              <a:rPr lang="es-MX" dirty="0"/>
              <a:t>Esta actividad mejora la participación de los alumnos  pues los motiva a  que exista un ambiente de confianza entre ellos.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3171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REGISTRO DE ASISTENCIA</a:t>
            </a:r>
            <a:endParaRPr lang="es-ES" dirty="0"/>
          </a:p>
        </p:txBody>
      </p:sp>
      <p:pic>
        <p:nvPicPr>
          <p:cNvPr id="14338" name="Picture 2" descr="H:\diapositivas\CAM004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Marcador de contenido" descr="C:\Users\Usuario\Documents\Fotos-evidencias del diplomado\Foto1390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3888432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4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ESTRATEGIA: </a:t>
            </a:r>
            <a:r>
              <a:rPr lang="es-MX" b="1" dirty="0" smtClean="0"/>
              <a:t>CLASE </a:t>
            </a:r>
            <a:r>
              <a:rPr lang="es-MX" b="1" dirty="0"/>
              <a:t>DIALOGADA</a:t>
            </a:r>
            <a:endParaRPr lang="es-MX" dirty="0"/>
          </a:p>
        </p:txBody>
      </p:sp>
      <p:sp>
        <p:nvSpPr>
          <p:cNvPr id="23" name="2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 </a:t>
            </a:r>
          </a:p>
          <a:p>
            <a:r>
              <a:rPr lang="es-MX" dirty="0"/>
              <a:t>Este trabajo consiste en que se van formulando preguntas sobre determinado tema y el grupo va dando respuestas  que conllevan a generar un dialogo más abierto.</a:t>
            </a:r>
          </a:p>
          <a:p>
            <a:r>
              <a:rPr lang="es-MX" b="1" dirty="0"/>
              <a:t>TEMA: “EL ZOOLOGICO”</a:t>
            </a:r>
            <a:endParaRPr lang="es-MX" dirty="0"/>
          </a:p>
          <a:p>
            <a:r>
              <a:rPr lang="es-MX" dirty="0"/>
              <a:t>¿Conocen el zoológico?</a:t>
            </a:r>
          </a:p>
          <a:p>
            <a:r>
              <a:rPr lang="es-MX" dirty="0"/>
              <a:t>¿Qué animales viven en él?</a:t>
            </a:r>
          </a:p>
          <a:p>
            <a:r>
              <a:rPr lang="es-MX" dirty="0"/>
              <a:t>¿De qué se alimentan?</a:t>
            </a:r>
          </a:p>
          <a:p>
            <a:r>
              <a:rPr lang="es-MX" dirty="0"/>
              <a:t>¿Conocen su clasificación de acuerdo a su forma de nacer?</a:t>
            </a:r>
          </a:p>
          <a:p>
            <a:r>
              <a:rPr lang="es-MX" dirty="0"/>
              <a:t>¿Por qué están separados en secciones?</a:t>
            </a:r>
          </a:p>
          <a:p>
            <a:r>
              <a:rPr lang="es-MX" dirty="0"/>
              <a:t>¿Qué cuidados requieren que ahí viven?</a:t>
            </a:r>
          </a:p>
          <a:p>
            <a:r>
              <a:rPr lang="es-MX" dirty="0"/>
              <a:t>¿Conoces de qué hábitat natural provienen cada uno?</a:t>
            </a:r>
          </a:p>
          <a:p>
            <a:r>
              <a:rPr lang="es-MX" dirty="0"/>
              <a:t>Con esta información ¿podrías elaborar una maqueta? </a:t>
            </a:r>
          </a:p>
          <a:p>
            <a:r>
              <a:rPr lang="es-MX" dirty="0"/>
              <a:t>¿Qué elementos contiene una ficha temática?</a:t>
            </a:r>
          </a:p>
          <a:p>
            <a:r>
              <a:rPr lang="es-MX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0982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400" dirty="0"/>
              <a:t>Alumnos conociendo y coloreando algunos de los animales del zoológico.</a:t>
            </a:r>
            <a:br>
              <a:rPr lang="es-MX" sz="2400" dirty="0"/>
            </a:br>
            <a:endParaRPr lang="es-MX" sz="2400" dirty="0"/>
          </a:p>
        </p:txBody>
      </p:sp>
      <p:pic>
        <p:nvPicPr>
          <p:cNvPr id="4" name="3 Marcador de contenido" descr="C:\Users\Edith Espinoza\AppData\Local\Microsoft\Windows\Temporary Internet Files\Content.Word\CAM0057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7200800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90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ELABORACION DE MAQUETAS</a:t>
            </a:r>
            <a:endParaRPr lang="es-ES" dirty="0"/>
          </a:p>
        </p:txBody>
      </p:sp>
      <p:pic>
        <p:nvPicPr>
          <p:cNvPr id="24578" name="Picture 2" descr="H:\diapositivas\CAM00435-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:\diapositivas\CAM004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16832"/>
            <a:ext cx="40386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7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/>
              <a:t>TECNICA ESPACIO ABIERTO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MX" sz="1800" dirty="0" smtClean="0"/>
              <a:t>Esta </a:t>
            </a:r>
            <a:r>
              <a:rPr lang="es-MX" sz="1800" dirty="0"/>
              <a:t>actividad se realizó con padres de familia de la escuela primaria “Tierra y Libertad”, y fue coordinada por los docentes que en ella laboran.</a:t>
            </a:r>
          </a:p>
          <a:p>
            <a:r>
              <a:rPr lang="es-MX" sz="1800" dirty="0"/>
              <a:t>Esta técnica se divide en cuatro fases y estas fueron las preguntas que se  elaboraron en cada una de ellas</a:t>
            </a:r>
            <a:r>
              <a:rPr lang="es-MX" sz="1800" dirty="0" smtClean="0"/>
              <a:t>.</a:t>
            </a:r>
            <a:r>
              <a:rPr lang="es-MX" sz="1800" dirty="0"/>
              <a:t> </a:t>
            </a:r>
          </a:p>
          <a:p>
            <a:r>
              <a:rPr lang="es-MX" sz="1800" b="1" dirty="0"/>
              <a:t>FASE </a:t>
            </a:r>
            <a:r>
              <a:rPr lang="es-MX" sz="1800" b="1" dirty="0" smtClean="0"/>
              <a:t>1</a:t>
            </a:r>
            <a:r>
              <a:rPr lang="es-MX" sz="1800" b="1" dirty="0"/>
              <a:t> </a:t>
            </a:r>
            <a:endParaRPr lang="es-MX" sz="1800" dirty="0"/>
          </a:p>
          <a:p>
            <a:r>
              <a:rPr lang="es-MX" sz="1800" dirty="0"/>
              <a:t>¿Cuáles son los retos más importantes de la escuela multigrados en este momento</a:t>
            </a:r>
            <a:r>
              <a:rPr lang="es-MX" sz="1800" dirty="0" smtClean="0"/>
              <a:t>?</a:t>
            </a:r>
            <a:r>
              <a:rPr lang="es-MX" sz="1800" dirty="0"/>
              <a:t> </a:t>
            </a:r>
          </a:p>
          <a:p>
            <a:r>
              <a:rPr lang="es-MX" sz="1800" b="1" dirty="0"/>
              <a:t>FASE 2</a:t>
            </a:r>
            <a:r>
              <a:rPr lang="es-MX" sz="1800" b="1" dirty="0" smtClean="0"/>
              <a:t>:</a:t>
            </a:r>
            <a:r>
              <a:rPr lang="es-MX" sz="1800" b="1" dirty="0"/>
              <a:t> </a:t>
            </a:r>
            <a:endParaRPr lang="es-MX" sz="1800" dirty="0"/>
          </a:p>
          <a:p>
            <a:r>
              <a:rPr lang="es-MX" sz="1800" dirty="0"/>
              <a:t> ¿Cuáles son los problemas más frecuentes que se presentan y afectan el desempeño escolar de sus hijos</a:t>
            </a:r>
            <a:r>
              <a:rPr lang="es-MX" sz="1800" dirty="0" smtClean="0"/>
              <a:t>?</a:t>
            </a:r>
            <a:r>
              <a:rPr lang="es-MX" sz="1800" dirty="0"/>
              <a:t>  </a:t>
            </a:r>
          </a:p>
          <a:p>
            <a:r>
              <a:rPr lang="es-MX" sz="1800" b="1" dirty="0"/>
              <a:t>FASE 3</a:t>
            </a:r>
            <a:r>
              <a:rPr lang="es-MX" sz="1800" b="1" dirty="0" smtClean="0"/>
              <a:t>:</a:t>
            </a:r>
            <a:r>
              <a:rPr lang="es-MX" sz="1800" b="1" dirty="0"/>
              <a:t> </a:t>
            </a:r>
            <a:endParaRPr lang="es-MX" sz="1800" dirty="0"/>
          </a:p>
          <a:p>
            <a:r>
              <a:rPr lang="es-MX" sz="1800" dirty="0"/>
              <a:t>¿Qué situaciones externas dificultan las tareas en el aula multigrado</a:t>
            </a:r>
            <a:r>
              <a:rPr lang="es-MX" sz="1800" dirty="0" smtClean="0"/>
              <a:t>?</a:t>
            </a:r>
            <a:r>
              <a:rPr lang="es-MX" sz="1800" dirty="0"/>
              <a:t>  </a:t>
            </a:r>
          </a:p>
          <a:p>
            <a:r>
              <a:rPr lang="es-MX" sz="1800" b="1" dirty="0"/>
              <a:t>FASE 4</a:t>
            </a:r>
            <a:r>
              <a:rPr lang="es-MX" sz="1800" b="1" dirty="0" smtClean="0"/>
              <a:t>:</a:t>
            </a:r>
            <a:r>
              <a:rPr lang="es-MX" sz="1800" b="1" dirty="0"/>
              <a:t> </a:t>
            </a:r>
            <a:endParaRPr lang="es-MX" sz="1800" dirty="0"/>
          </a:p>
          <a:p>
            <a:r>
              <a:rPr lang="es-MX" sz="1800" dirty="0"/>
              <a:t>¿Qué hacemos bien como padres de familia</a:t>
            </a:r>
            <a:r>
              <a:rPr lang="es-MX" sz="1600" dirty="0" smtClean="0"/>
              <a:t>?</a:t>
            </a:r>
            <a:r>
              <a:rPr lang="es-MX" sz="1600" dirty="0"/>
              <a:t> </a:t>
            </a:r>
          </a:p>
          <a:p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20459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ESPACIO ABIERTO CON PADRES DE FAMILIA</a:t>
            </a:r>
            <a:endParaRPr lang="es-ES" dirty="0"/>
          </a:p>
        </p:txBody>
      </p:sp>
      <p:pic>
        <p:nvPicPr>
          <p:cNvPr id="11266" name="Picture 2" descr="H:\diapositivas\CAM002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diapositivas\CAM002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1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TALLER ESCUELA PARA PADRES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7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TALLER ESCUELA PARA PADRES</a:t>
            </a:r>
            <a:endParaRPr lang="es-ES" dirty="0"/>
          </a:p>
        </p:txBody>
      </p:sp>
      <p:pic>
        <p:nvPicPr>
          <p:cNvPr id="12291" name="Picture 3" descr="H:\diapositivas\241020131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:\diapositivas\241020131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5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REUNION DE CONSEJO TECNICO MULTIGRADO</a:t>
            </a:r>
            <a:endParaRPr lang="es-ES" dirty="0"/>
          </a:p>
        </p:txBody>
      </p:sp>
      <p:pic>
        <p:nvPicPr>
          <p:cNvPr id="2051" name="Picture 3" descr="H:\diapositivas\CAM008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r.cntp\IMG_4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888432" cy="445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4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TALLER ESCUELA PARA PADRES</a:t>
            </a:r>
            <a:endParaRPr lang="es-ES" dirty="0"/>
          </a:p>
        </p:txBody>
      </p:sp>
      <p:pic>
        <p:nvPicPr>
          <p:cNvPr id="13314" name="Picture 2" descr="H:\diapositivas\241020130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:\diapositivas\241020131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0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EL PERIODICO </a:t>
            </a:r>
            <a:r>
              <a:rPr lang="es-MX" dirty="0" smtClean="0"/>
              <a:t>MURAL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es-MX" b="1" dirty="0"/>
              <a:t>OBJETIVOS </a:t>
            </a:r>
            <a:r>
              <a:rPr lang="es-MX" b="1" dirty="0" smtClean="0"/>
              <a:t>DEL  </a:t>
            </a:r>
            <a:r>
              <a:rPr lang="es-MX" b="1" dirty="0"/>
              <a:t>PERIODICO MURAL</a:t>
            </a:r>
            <a:endParaRPr lang="es-MX" dirty="0"/>
          </a:p>
          <a:p>
            <a:pPr fontAlgn="base"/>
            <a:r>
              <a:rPr lang="es-MX" dirty="0"/>
              <a:t>-Fomentar el diálogo, el intercambio de opiniones y comentarios, mediante la integración del trabajo grupal y en equipo en cada uno de los grupos que participen en la elaboración de notas para el periódico mural.</a:t>
            </a:r>
          </a:p>
          <a:p>
            <a:pPr fontAlgn="base"/>
            <a:r>
              <a:rPr lang="es-MX" dirty="0"/>
              <a:t>-Desarrollar la creatividad y las habilidades sociales de los alumnos. Se realiza con la colaboración de profesores, alumnos y padres.</a:t>
            </a:r>
          </a:p>
          <a:p>
            <a:pPr fontAlgn="base"/>
            <a:r>
              <a:rPr lang="es-MX" dirty="0"/>
              <a:t>-Desarrollar en el alumno la capacidad crítica y analítica a la vista de noticias, sucesos, publicidad.</a:t>
            </a:r>
          </a:p>
          <a:p>
            <a:pPr fontAlgn="base"/>
            <a:r>
              <a:rPr lang="es-MX" b="1" u="sng" dirty="0" smtClean="0"/>
              <a:t>Ventajas</a:t>
            </a:r>
            <a:r>
              <a:rPr lang="es-MX" b="1" u="sng" dirty="0"/>
              <a:t>:</a:t>
            </a:r>
            <a:r>
              <a:rPr lang="es-MX" dirty="0"/>
              <a:t> </a:t>
            </a:r>
            <a:br>
              <a:rPr lang="es-MX" dirty="0"/>
            </a:br>
            <a:r>
              <a:rPr lang="es-MX" dirty="0"/>
              <a:t>_ Permite presentar uno o varios temas. </a:t>
            </a:r>
            <a:br>
              <a:rPr lang="es-MX" dirty="0"/>
            </a:br>
            <a:r>
              <a:rPr lang="es-MX" dirty="0" smtClean="0"/>
              <a:t>_ Integra </a:t>
            </a:r>
            <a:r>
              <a:rPr lang="es-MX" dirty="0"/>
              <a:t>texto e imagen: </a:t>
            </a:r>
            <a:br>
              <a:rPr lang="es-MX" dirty="0"/>
            </a:br>
            <a:r>
              <a:rPr lang="es-MX" dirty="0"/>
              <a:t>_ Integra al grupo. </a:t>
            </a:r>
            <a:br>
              <a:rPr lang="es-MX" dirty="0"/>
            </a:br>
            <a:r>
              <a:rPr lang="es-MX" dirty="0"/>
              <a:t>_ Enfoca un tema desde distintas perspectivas. </a:t>
            </a:r>
            <a:br>
              <a:rPr lang="es-MX" dirty="0"/>
            </a:br>
            <a:r>
              <a:rPr lang="es-MX" dirty="0"/>
              <a:t>_ Estimula la participación del alumno.</a:t>
            </a:r>
          </a:p>
          <a:p>
            <a:pPr marL="0" indent="0" fontAlgn="base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210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PERIODICO MURAL</a:t>
            </a:r>
            <a:endParaRPr lang="es-ES" dirty="0"/>
          </a:p>
        </p:txBody>
      </p:sp>
      <p:pic>
        <p:nvPicPr>
          <p:cNvPr id="21506" name="Picture 2" descr="H:\diapositivas\CAM006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DITH\Documents\Foto07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3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DISEÑO DE ESTRATEGIAS EN COLEGIADO</a:t>
            </a:r>
            <a:endParaRPr lang="es-ES" dirty="0"/>
          </a:p>
        </p:txBody>
      </p:sp>
      <p:pic>
        <p:nvPicPr>
          <p:cNvPr id="4" name="Picture 2" descr="E:\r.cntp\IMG_3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820891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4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COMPARTIENDO EXPERIENCIAS EXITOSAS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4680520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038600" cy="4680520"/>
          </a:xfrm>
        </p:spPr>
      </p:pic>
    </p:spTree>
    <p:extLst>
      <p:ext uri="{BB962C8B-B14F-4D97-AF65-F5344CB8AC3E}">
        <p14:creationId xmlns:p14="http://schemas.microsoft.com/office/powerpoint/2010/main" val="8762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PLANEACION MULTIGRADO</a:t>
            </a:r>
            <a:endParaRPr lang="es-ES" dirty="0"/>
          </a:p>
        </p:txBody>
      </p:sp>
      <p:pic>
        <p:nvPicPr>
          <p:cNvPr id="9218" name="Picture 2" descr="H:\diapositivas\CAM004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72816"/>
            <a:ext cx="40386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diapositivas\CAM007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0386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3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TEMA: DIA MUNDIAL DE LA ALIMENTACION 16 DE OCTUBRE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1° COMO CUIDO MI CUERPO.</a:t>
            </a:r>
          </a:p>
          <a:p>
            <a:r>
              <a:rPr lang="es-ES" dirty="0" smtClean="0"/>
              <a:t>2° MI ALIMENTACION. </a:t>
            </a:r>
          </a:p>
          <a:p>
            <a:r>
              <a:rPr lang="es-ES" dirty="0" smtClean="0"/>
              <a:t>3°  LA ALIMENTACION COMO PARTE DE LA NUTRICION.</a:t>
            </a:r>
          </a:p>
          <a:p>
            <a:r>
              <a:rPr lang="es-ES" dirty="0" smtClean="0"/>
              <a:t>4° ¿CÓMO PUEDO CUIDAR  MI APARATO        CIRCULATORIO.</a:t>
            </a:r>
          </a:p>
          <a:p>
            <a:r>
              <a:rPr lang="es-ES" dirty="0" smtClean="0"/>
              <a:t>5° </a:t>
            </a:r>
            <a:r>
              <a:rPr lang="es-ES" dirty="0"/>
              <a:t> </a:t>
            </a:r>
            <a:r>
              <a:rPr lang="es-ES" dirty="0" smtClean="0"/>
              <a:t>LA DIETA CORRECTA Y SU IMPORTANCIA PARA LA SALUD .</a:t>
            </a:r>
          </a:p>
          <a:p>
            <a:r>
              <a:rPr lang="es-ES" dirty="0" smtClean="0"/>
              <a:t>6°  EL SISTEMA INMUNOLOGICO.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80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ACTIVIDAD REALIZADA CON LOS ALUMNOS DE 1° A 6° GRADO</a:t>
            </a:r>
            <a:endParaRPr lang="es-ES" dirty="0"/>
          </a:p>
        </p:txBody>
      </p:sp>
      <p:pic>
        <p:nvPicPr>
          <p:cNvPr id="1026" name="Picture 2" descr="H:\fotos trabajos silleta\CAM013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fotos trabajos silleta\CAM013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804</Words>
  <Application>Microsoft Office PowerPoint</Application>
  <PresentationFormat>Presentación en pantalla (4:3)</PresentationFormat>
  <Paragraphs>142</Paragraphs>
  <Slides>42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Tema de Office</vt:lpstr>
      <vt:lpstr>REUNION DE INTERCAMBIO DE EXPERIENCIAS SIGNIFICATIVAS DE TRABAJO DOCENTE EN MULTIGRADO POR PARTE DE MAESTROS RURALES</vt:lpstr>
      <vt:lpstr>ESTRATEGIAS EMPLEADAS  PARA PROMOVER  EL APRENDIZAJE  ENTRE ALUMNOS DE GRADOS Y NIVELES DE DESEMPEÑO ESCOLAR HETEREOGENEOS</vt:lpstr>
      <vt:lpstr>INTRODUCCION</vt:lpstr>
      <vt:lpstr>REUNION DE CONSEJO TECNICO MULTIGRADO</vt:lpstr>
      <vt:lpstr>DISEÑO DE ESTRATEGIAS EN COLEGIADO</vt:lpstr>
      <vt:lpstr>COMPARTIENDO EXPERIENCIAS EXITOSAS</vt:lpstr>
      <vt:lpstr>PLANEACION MULTIGRADO</vt:lpstr>
      <vt:lpstr>TEMA: DIA MUNDIAL DE LA ALIMENTACION 16 DE OCTUBRE</vt:lpstr>
      <vt:lpstr>ACTIVIDAD REALIZADA CON LOS ALUMNOS DE 1° A 6° GRADO</vt:lpstr>
      <vt:lpstr>EL CONTADOR MATEMATICO</vt:lpstr>
      <vt:lpstr>TAPARROSCAS NUMERICAS</vt:lpstr>
      <vt:lpstr>UTILIZANDO DIFERENTES ESTRATEGIAS </vt:lpstr>
      <vt:lpstr>ESTRATEGIAS EMPLEADAS  PARA PROMOVER  EL APRENDIZAJE</vt:lpstr>
      <vt:lpstr>LA LECTURA EN LA ESCUELA  </vt:lpstr>
      <vt:lpstr>MODALIDADES </vt:lpstr>
      <vt:lpstr>LECTURA EN VOZ ALTA</vt:lpstr>
      <vt:lpstr>LECTURA Y REDACCION</vt:lpstr>
      <vt:lpstr>LECTURA CON DRAMATIZACION Y CANCIONES</vt:lpstr>
      <vt:lpstr>LECTURA CON DRAMATIZACION Y CANCIONES</vt:lpstr>
      <vt:lpstr>ESCENIFICACIONES PADRES DE FAMILIA Y ALUMNOS</vt:lpstr>
      <vt:lpstr>LA MANIFESTACION ARTISTICA EN ALUMNOS Y PADRES DE FAMILIA</vt:lpstr>
      <vt:lpstr>ESTRATEGIA NACIONAL EN MI ESCUELA TODOS SOMOS LECTORES Y ESCRITORES</vt:lpstr>
      <vt:lpstr>COMPARTIENDO EXPERIENCIAS</vt:lpstr>
      <vt:lpstr>CIRCULOS DE LECTORES Y ESCRITORES</vt:lpstr>
      <vt:lpstr>ESTRATEGIA NACIONAL EN MI ESCUELA TODOS SOMOS LECTORES Y ESCRITORES</vt:lpstr>
      <vt:lpstr>ELABORACION DEL LIBRO ARTESANAL CON ALUMNOS Y PADRES</vt:lpstr>
      <vt:lpstr> ESTRATEGIA: MURAL DE OPINIONES </vt:lpstr>
      <vt:lpstr>MURAL DE OPINIONES</vt:lpstr>
      <vt:lpstr>  ESTRATEGIA CORREO DE GRUPO   </vt:lpstr>
      <vt:lpstr>CORREO DE GRUPO</vt:lpstr>
      <vt:lpstr>ESTRATEGIA REGISTRO DE ASISTENCIA</vt:lpstr>
      <vt:lpstr>REGISTRO DE ASISTENCIA</vt:lpstr>
      <vt:lpstr>ESTRATEGIA: CLASE DIALOGADA</vt:lpstr>
      <vt:lpstr>Alumnos conociendo y coloreando algunos de los animales del zoológico. </vt:lpstr>
      <vt:lpstr>ELABORACION DE MAQUETAS</vt:lpstr>
      <vt:lpstr>TECNICA ESPACIO ABIERTO </vt:lpstr>
      <vt:lpstr>ESPACIO ABIERTO CON PADRES DE FAMILIA</vt:lpstr>
      <vt:lpstr>TALLER ESCUELA PARA PADRES</vt:lpstr>
      <vt:lpstr>TALLER ESCUELA PARA PADRES</vt:lpstr>
      <vt:lpstr>TALLER ESCUELA PARA PADRES</vt:lpstr>
      <vt:lpstr>EL PERIODICO MURAL</vt:lpstr>
      <vt:lpstr>PERIODICO MURAL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REUNION DE CONSEJO TECNICO MULTIGRADO</dc:title>
  <dc:creator>Windows User</dc:creator>
  <cp:lastModifiedBy>Windows User</cp:lastModifiedBy>
  <cp:revision>84</cp:revision>
  <dcterms:created xsi:type="dcterms:W3CDTF">2014-11-16T02:33:52Z</dcterms:created>
  <dcterms:modified xsi:type="dcterms:W3CDTF">2014-11-27T01:54:42Z</dcterms:modified>
</cp:coreProperties>
</file>